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5" r:id="rId2"/>
    <p:sldId id="256" r:id="rId3"/>
    <p:sldId id="296" r:id="rId4"/>
    <p:sldId id="329" r:id="rId5"/>
    <p:sldId id="257" r:id="rId6"/>
    <p:sldId id="258" r:id="rId7"/>
    <p:sldId id="259" r:id="rId8"/>
    <p:sldId id="260" r:id="rId9"/>
    <p:sldId id="270" r:id="rId10"/>
    <p:sldId id="261" r:id="rId11"/>
    <p:sldId id="271" r:id="rId12"/>
    <p:sldId id="262" r:id="rId13"/>
    <p:sldId id="280" r:id="rId14"/>
    <p:sldId id="274" r:id="rId15"/>
    <p:sldId id="278" r:id="rId16"/>
    <p:sldId id="281" r:id="rId17"/>
    <p:sldId id="279" r:id="rId18"/>
    <p:sldId id="263" r:id="rId19"/>
    <p:sldId id="283" r:id="rId20"/>
    <p:sldId id="284" r:id="rId21"/>
    <p:sldId id="286" r:id="rId22"/>
    <p:sldId id="289" r:id="rId23"/>
    <p:sldId id="290" r:id="rId24"/>
    <p:sldId id="291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264" r:id="rId47"/>
    <p:sldId id="272" r:id="rId48"/>
    <p:sldId id="265" r:id="rId49"/>
    <p:sldId id="273" r:id="rId50"/>
    <p:sldId id="266" r:id="rId51"/>
    <p:sldId id="267" r:id="rId52"/>
    <p:sldId id="294" r:id="rId53"/>
    <p:sldId id="292" r:id="rId54"/>
    <p:sldId id="29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EFF"/>
    <a:srgbClr val="4848FF"/>
    <a:srgbClr val="909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2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stable/" TargetMode="External"/><Relationship Id="rId2" Type="http://schemas.openxmlformats.org/officeDocument/2006/relationships/hyperlink" Target="https://www.youtube.com/c/Codemy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alpython.com/" TargetMode="External"/><Relationship Id="rId4" Type="http://schemas.openxmlformats.org/officeDocument/2006/relationships/hyperlink" Target="https://www.w3schools.com/bootstrap4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djangoproject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425" y="1408650"/>
            <a:ext cx="6967061" cy="525978"/>
          </a:xfrm>
          <a:prstGeom prst="rect">
            <a:avLst/>
          </a:prstGeom>
        </p:spPr>
        <p:txBody>
          <a:bodyPr vert="horz" wrap="square" lIns="0" tIns="68580" rIns="0" bIns="0" rtlCol="0" anchor="ctr">
            <a:spAutoFit/>
          </a:bodyPr>
          <a:lstStyle/>
          <a:p>
            <a:pPr marL="665321" marR="3810" indent="-656273">
              <a:lnSpc>
                <a:spcPts val="3165"/>
              </a:lnSpc>
              <a:spcBef>
                <a:spcPts val="540"/>
              </a:spcBef>
            </a:pPr>
            <a:r>
              <a:rPr lang="en-US" spc="-8"/>
              <a:t>ApniNewz</a:t>
            </a:r>
            <a:endParaRPr spc="-8" dirty="0"/>
          </a:p>
        </p:txBody>
      </p:sp>
      <p:sp>
        <p:nvSpPr>
          <p:cNvPr id="3" name="object 3"/>
          <p:cNvSpPr txBox="1"/>
          <p:nvPr/>
        </p:nvSpPr>
        <p:spPr>
          <a:xfrm>
            <a:off x="420870" y="3654840"/>
            <a:ext cx="2878210" cy="103297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109538">
              <a:spcBef>
                <a:spcPts val="75"/>
              </a:spcBef>
            </a:pPr>
            <a:r>
              <a:rPr sz="1600" b="1" u="sng" spc="-8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Prepared</a:t>
            </a:r>
            <a:r>
              <a:rPr sz="1600" b="1" u="sng" spc="-4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u="sng" spc="-19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By</a:t>
            </a:r>
          </a:p>
          <a:p>
            <a:pPr marL="9525" marR="3810" indent="109538">
              <a:spcBef>
                <a:spcPts val="75"/>
              </a:spcBef>
            </a:pPr>
            <a:r>
              <a:rPr lang="en-IN" sz="1600"/>
              <a:t>Panchal Aryan : 205170686026    </a:t>
            </a:r>
          </a:p>
          <a:p>
            <a:pPr marL="9525" marR="3810" indent="109538">
              <a:spcBef>
                <a:spcPts val="75"/>
              </a:spcBef>
            </a:pPr>
            <a:r>
              <a:rPr lang="en-IN" sz="1600"/>
              <a:t>Umang Patel : 205190686051</a:t>
            </a:r>
          </a:p>
          <a:p>
            <a:pPr marL="9525" marR="3810" indent="109538">
              <a:spcBef>
                <a:spcPts val="75"/>
              </a:spcBef>
            </a:pPr>
            <a:r>
              <a:rPr lang="en-IN" sz="1600"/>
              <a:t>Shah Kalp : 205170686017</a:t>
            </a:r>
            <a:endParaRPr lang="en-US" altLang="en-US" sz="16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58844" y="3654840"/>
            <a:ext cx="188309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</a:pPr>
            <a:r>
              <a:rPr sz="1350" b="1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Guided</a:t>
            </a:r>
            <a:r>
              <a:rPr sz="1350" b="1" u="sng" spc="-8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="1" u="sng" spc="-19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By</a:t>
            </a:r>
            <a:endParaRPr sz="1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350" dirty="0">
                <a:latin typeface="Times New Roman" panose="02020603050405020304"/>
                <a:cs typeface="Times New Roman" panose="02020603050405020304"/>
              </a:rPr>
              <a:t>Prof.</a:t>
            </a:r>
            <a:r>
              <a:rPr sz="1350" spc="-38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en-US" sz="1350" spc="-38" dirty="0">
                <a:latin typeface="Times New Roman" panose="02020603050405020304"/>
                <a:cs typeface="Times New Roman" panose="02020603050405020304"/>
              </a:rPr>
              <a:t>Khushali Vala</a:t>
            </a:r>
            <a:endParaRPr sz="1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0093" y="5018989"/>
            <a:ext cx="4886801" cy="5756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66249" marR="3810" indent="-457200" algn="ctr">
              <a:lnSpc>
                <a:spcPct val="141000"/>
              </a:lnSpc>
              <a:spcBef>
                <a:spcPts val="75"/>
              </a:spcBef>
            </a:pPr>
            <a:r>
              <a:rPr sz="1350" b="1" dirty="0">
                <a:latin typeface="Times New Roman" panose="02020603050405020304"/>
                <a:cs typeface="Times New Roman" panose="02020603050405020304"/>
              </a:rPr>
              <a:t>Master</a:t>
            </a:r>
            <a:r>
              <a:rPr sz="1350" b="1" spc="-56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1350" b="1" spc="-1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="1" dirty="0">
                <a:latin typeface="Times New Roman" panose="02020603050405020304"/>
                <a:cs typeface="Times New Roman" panose="02020603050405020304"/>
              </a:rPr>
              <a:t>Computer</a:t>
            </a:r>
            <a:r>
              <a:rPr sz="135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" sz="1350" b="1" spc="-45" dirty="0">
                <a:latin typeface="Times New Roman" panose="02020603050405020304"/>
                <a:cs typeface="Times New Roman" panose="02020603050405020304"/>
              </a:rPr>
              <a:t>Application </a:t>
            </a:r>
            <a:r>
              <a:rPr sz="1350" b="1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lang="en-US" altLang="" sz="1350" b="1" dirty="0">
                <a:latin typeface="Times New Roman" panose="02020603050405020304"/>
                <a:cs typeface="Times New Roman" panose="02020603050405020304"/>
              </a:rPr>
              <a:t>Integrated</a:t>
            </a:r>
            <a:r>
              <a:rPr sz="1350" b="1" spc="-8" dirty="0">
                <a:latin typeface="Times New Roman" panose="02020603050405020304"/>
                <a:cs typeface="Times New Roman" panose="02020603050405020304"/>
              </a:rPr>
              <a:t>) </a:t>
            </a:r>
          </a:p>
          <a:p>
            <a:pPr marL="466249" marR="3810" indent="-457200" algn="ctr">
              <a:lnSpc>
                <a:spcPct val="141000"/>
              </a:lnSpc>
              <a:spcBef>
                <a:spcPts val="75"/>
              </a:spcBef>
            </a:pPr>
            <a:r>
              <a:rPr sz="1350" b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lang="en-US" altLang="" sz="1350" b="1" dirty="0">
                <a:latin typeface="Times New Roman" panose="02020603050405020304"/>
                <a:cs typeface="Times New Roman" panose="02020603050405020304"/>
              </a:rPr>
              <a:t>ujarat</a:t>
            </a:r>
            <a:r>
              <a:rPr sz="1350" b="1" spc="-4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50" b="1" spc="-8" dirty="0">
                <a:latin typeface="Times New Roman" panose="02020603050405020304"/>
                <a:cs typeface="Times New Roman" panose="02020603050405020304"/>
              </a:rPr>
              <a:t>Technolog</a:t>
            </a:r>
            <a:r>
              <a:rPr lang="en-US" altLang="" sz="1350" b="1" spc="-8" dirty="0">
                <a:latin typeface="Times New Roman" panose="02020603050405020304"/>
                <a:cs typeface="Times New Roman" panose="02020603050405020304"/>
              </a:rPr>
              <a:t>ical University</a:t>
            </a:r>
          </a:p>
        </p:txBody>
      </p:sp>
      <p:pic>
        <p:nvPicPr>
          <p:cNvPr id="7" name="Picture 6" descr="ljmca-trans-logo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400300"/>
            <a:ext cx="1572578" cy="1623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b="1"/>
              <a:t>Frontend</a:t>
            </a:r>
            <a:r>
              <a:rPr lang="en-IN" sz="2000"/>
              <a:t>: HTML, CSS, and Bootstrap ensure a structured and responsive user interface.</a:t>
            </a:r>
          </a:p>
          <a:p>
            <a:pPr marL="0" indent="0">
              <a:buNone/>
            </a:pPr>
            <a:endParaRPr lang="en-IN" sz="2000"/>
          </a:p>
          <a:p>
            <a:r>
              <a:rPr lang="en-IN" sz="2000" b="1"/>
              <a:t>Backend</a:t>
            </a:r>
            <a:r>
              <a:rPr lang="en-IN" sz="2000"/>
              <a:t>: Django framework in Python handles business logic, routing, and authentication securely.</a:t>
            </a:r>
          </a:p>
          <a:p>
            <a:pPr marL="0" indent="0">
              <a:buNone/>
            </a:pPr>
            <a:endParaRPr lang="en-I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b="1"/>
              <a:t>Database</a:t>
            </a:r>
            <a:r>
              <a:rPr lang="en-IN" sz="2000"/>
              <a:t>: Django ORM manages database interactions, with SQLite used.</a:t>
            </a:r>
          </a:p>
          <a:p>
            <a:pPr marL="0" indent="0">
              <a:buNone/>
            </a:pPr>
            <a:endParaRPr lang="en-IN" sz="2000"/>
          </a:p>
          <a:p>
            <a:r>
              <a:rPr lang="en-IN" sz="2000" b="1"/>
              <a:t>Tools</a:t>
            </a:r>
            <a:r>
              <a:rPr lang="en-IN" sz="2000"/>
              <a:t>: Development was carried out using VS Code, GitHub for version control, and Django Admin for backend management.</a:t>
            </a:r>
          </a:p>
          <a:p>
            <a:pPr marL="0" indent="0">
              <a:buNone/>
            </a:pPr>
            <a:endParaRPr lang="en-IN" sz="2000"/>
          </a:p>
          <a:p>
            <a:r>
              <a:rPr lang="en-IN" sz="2000" b="1"/>
              <a:t>Libraries</a:t>
            </a:r>
            <a:r>
              <a:rPr lang="en-IN" sz="2000"/>
              <a:t>: CKEditor was used for rich text editing; potential for Django REST integration for future API support.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SYSTEM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/>
              <a:t>Use Case Diagram</a:t>
            </a:r>
            <a:r>
              <a:rPr lang="en-US" sz="2000"/>
              <a:t>: Highlights how different user roles interact with the system's features and processes.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Class Diagram</a:t>
            </a:r>
            <a:r>
              <a:rPr lang="en-US" sz="2000"/>
              <a:t>: Displays the relationships and structure of main entities like User, News Post, Category, Comment, and Profile.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Activity Diagram</a:t>
            </a:r>
            <a:r>
              <a:rPr lang="en-US" sz="2000"/>
              <a:t>: Describes the workflows such as user login, news publishing, and interacting with posts.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SYSTEM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/>
          </a:p>
          <a:p>
            <a:r>
              <a:rPr lang="en-US" sz="2000" b="1"/>
              <a:t>Interaction Diagram: </a:t>
            </a:r>
            <a:r>
              <a:rPr lang="en-GB" sz="2000"/>
              <a:t>Showcases the step-by-step interactions between the User, Website System, and Database during activities like logging in, posting, and commenting.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Data Dictionary</a:t>
            </a:r>
            <a:r>
              <a:rPr lang="en-US" sz="2000"/>
              <a:t>: Defines the database schema, listing all fields and constraints for every major model.</a:t>
            </a:r>
          </a:p>
        </p:txBody>
      </p:sp>
    </p:spTree>
    <p:extLst>
      <p:ext uri="{BB962C8B-B14F-4D97-AF65-F5344CB8AC3E}">
        <p14:creationId xmlns:p14="http://schemas.microsoft.com/office/powerpoint/2010/main" val="27978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5982E-AC17-406A-8155-0BB032D6B6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2565" y="873352"/>
            <a:ext cx="5975926" cy="5785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903DE3-8D93-43C5-815F-13017AA41E2E}"/>
              </a:ext>
            </a:extLst>
          </p:cNvPr>
          <p:cNvSpPr/>
          <p:nvPr/>
        </p:nvSpPr>
        <p:spPr>
          <a:xfrm>
            <a:off x="207818" y="227021"/>
            <a:ext cx="877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Use Case Diagram</a:t>
            </a:r>
            <a:r>
              <a:rPr lang="en-US"/>
              <a:t>: Highlights how different user roles interact with the system's features and processes.</a:t>
            </a:r>
          </a:p>
        </p:txBody>
      </p:sp>
    </p:spTree>
    <p:extLst>
      <p:ext uri="{BB962C8B-B14F-4D97-AF65-F5344CB8AC3E}">
        <p14:creationId xmlns:p14="http://schemas.microsoft.com/office/powerpoint/2010/main" val="400469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903DE3-8D93-43C5-815F-13017AA41E2E}"/>
              </a:ext>
            </a:extLst>
          </p:cNvPr>
          <p:cNvSpPr/>
          <p:nvPr/>
        </p:nvSpPr>
        <p:spPr>
          <a:xfrm>
            <a:off x="207818" y="231627"/>
            <a:ext cx="877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Class Diagram</a:t>
            </a:r>
            <a:r>
              <a:rPr lang="en-US"/>
              <a:t>: Displays the relationships and structure of main entities like User, News Post, Category, Comment, and Profile.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F1E07-9D52-4ED3-A191-ED2206ED07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24" y="1117601"/>
            <a:ext cx="5922991" cy="5455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471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903DE3-8D93-43C5-815F-13017AA41E2E}"/>
              </a:ext>
            </a:extLst>
          </p:cNvPr>
          <p:cNvSpPr/>
          <p:nvPr/>
        </p:nvSpPr>
        <p:spPr>
          <a:xfrm>
            <a:off x="207818" y="231627"/>
            <a:ext cx="877916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Interaction Diagram</a:t>
            </a:r>
            <a:r>
              <a:rPr lang="en-US"/>
              <a:t>: </a:t>
            </a:r>
            <a:r>
              <a:rPr lang="en-GB" sz="2000"/>
              <a:t>Showcases the step-by-step interactions between the User, Website System, and Database during activities like logging in, posting, and commenting.</a:t>
            </a:r>
            <a:endParaRPr lang="en-US" sz="2000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F1E07-9D52-4ED3-A191-ED2206ED0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43018" y="1170771"/>
            <a:ext cx="5308764" cy="5455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02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903DE3-8D93-43C5-815F-13017AA41E2E}"/>
              </a:ext>
            </a:extLst>
          </p:cNvPr>
          <p:cNvSpPr/>
          <p:nvPr/>
        </p:nvSpPr>
        <p:spPr>
          <a:xfrm>
            <a:off x="207818" y="203918"/>
            <a:ext cx="877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Activity Diagram</a:t>
            </a:r>
            <a:r>
              <a:rPr lang="en-US"/>
              <a:t>: Describes the workflows such as user login, news publishing, and interacting with posts.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F1E07-9D52-4ED3-A191-ED2206ED0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142836" y="960582"/>
            <a:ext cx="4922982" cy="56126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31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DICTIONARY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486402-4C12-427B-9255-414867A0FA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047079"/>
              </p:ext>
            </p:extLst>
          </p:nvPr>
        </p:nvGraphicFramePr>
        <p:xfrm>
          <a:off x="884381" y="2835564"/>
          <a:ext cx="7557655" cy="3747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532">
                  <a:extLst>
                    <a:ext uri="{9D8B030D-6E8A-4147-A177-3AD203B41FA5}">
                      <a16:colId xmlns:a16="http://schemas.microsoft.com/office/drawing/2014/main" val="3259200339"/>
                    </a:ext>
                  </a:extLst>
                </a:gridCol>
                <a:gridCol w="1624634">
                  <a:extLst>
                    <a:ext uri="{9D8B030D-6E8A-4147-A177-3AD203B41FA5}">
                      <a16:colId xmlns:a16="http://schemas.microsoft.com/office/drawing/2014/main" val="3473200611"/>
                    </a:ext>
                  </a:extLst>
                </a:gridCol>
                <a:gridCol w="1258520">
                  <a:extLst>
                    <a:ext uri="{9D8B030D-6E8A-4147-A177-3AD203B41FA5}">
                      <a16:colId xmlns:a16="http://schemas.microsoft.com/office/drawing/2014/main" val="645975487"/>
                    </a:ext>
                  </a:extLst>
                </a:gridCol>
                <a:gridCol w="1405619">
                  <a:extLst>
                    <a:ext uri="{9D8B030D-6E8A-4147-A177-3AD203B41FA5}">
                      <a16:colId xmlns:a16="http://schemas.microsoft.com/office/drawing/2014/main" val="3254631084"/>
                    </a:ext>
                  </a:extLst>
                </a:gridCol>
                <a:gridCol w="2484350">
                  <a:extLst>
                    <a:ext uri="{9D8B030D-6E8A-4147-A177-3AD203B41FA5}">
                      <a16:colId xmlns:a16="http://schemas.microsoft.com/office/drawing/2014/main" val="3514427009"/>
                    </a:ext>
                  </a:extLst>
                </a:gridCol>
              </a:tblGrid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Sr. no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511088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Integer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User 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7463687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First_name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 (100)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first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950436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Last_name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last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8824135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Varchar(50)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Unique, 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username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6306560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Unique, 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email address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4060354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phone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847876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Profile_image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profile image path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1514581"/>
                  </a:ext>
                </a:extLst>
              </a:tr>
              <a:tr h="502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Enrollment_number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Unique, 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enrollment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7461077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Varchar(128)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user 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3816361"/>
                  </a:ext>
                </a:extLst>
              </a:tr>
              <a:tr h="502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Confirm_password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Varchar(128)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Null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the confirmed 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147732"/>
                  </a:ext>
                </a:extLst>
              </a:tr>
              <a:tr h="2742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User_permissions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ManyToMany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Nullable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store user permissions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61431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1320362"/>
            <a:ext cx="789709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Table Name: User</a:t>
            </a: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6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Table Description: Stores essential user information including identity, contact details, login credentials, and permissions for system access.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720197"/>
            <a:ext cx="789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Category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Contains predefined news categories used to organize and filter blog posts within the platform.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F050178-2783-4216-AF5F-4817F6653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18552"/>
              </p:ext>
            </p:extLst>
          </p:nvPr>
        </p:nvGraphicFramePr>
        <p:xfrm>
          <a:off x="895926" y="2441127"/>
          <a:ext cx="7790873" cy="19757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21">
                  <a:extLst>
                    <a:ext uri="{9D8B030D-6E8A-4147-A177-3AD203B41FA5}">
                      <a16:colId xmlns:a16="http://schemas.microsoft.com/office/drawing/2014/main" val="3529209793"/>
                    </a:ext>
                  </a:extLst>
                </a:gridCol>
                <a:gridCol w="1861596">
                  <a:extLst>
                    <a:ext uri="{9D8B030D-6E8A-4147-A177-3AD203B41FA5}">
                      <a16:colId xmlns:a16="http://schemas.microsoft.com/office/drawing/2014/main" val="1945104380"/>
                    </a:ext>
                  </a:extLst>
                </a:gridCol>
                <a:gridCol w="1712399">
                  <a:extLst>
                    <a:ext uri="{9D8B030D-6E8A-4147-A177-3AD203B41FA5}">
                      <a16:colId xmlns:a16="http://schemas.microsoft.com/office/drawing/2014/main" val="29042654"/>
                    </a:ext>
                  </a:extLst>
                </a:gridCol>
                <a:gridCol w="1413170">
                  <a:extLst>
                    <a:ext uri="{9D8B030D-6E8A-4147-A177-3AD203B41FA5}">
                      <a16:colId xmlns:a16="http://schemas.microsoft.com/office/drawing/2014/main" val="3816070893"/>
                    </a:ext>
                  </a:extLst>
                </a:gridCol>
                <a:gridCol w="1727487">
                  <a:extLst>
                    <a:ext uri="{9D8B030D-6E8A-4147-A177-3AD203B41FA5}">
                      <a16:colId xmlns:a16="http://schemas.microsoft.com/office/drawing/2014/main" val="2945272118"/>
                    </a:ext>
                  </a:extLst>
                </a:gridCol>
              </a:tblGrid>
              <a:tr h="987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 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206404"/>
                  </a:ext>
                </a:extLst>
              </a:tr>
              <a:tr h="987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Category_Name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CharField(100)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Category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05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75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ApniNewz – College News Blog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800"/>
          </a:p>
          <a:p>
            <a:pPr>
              <a:defRPr sz="1600"/>
            </a:pPr>
            <a:r>
              <a:rPr sz="2000"/>
              <a:t>A centralized digital platform for college-related news and updates.</a:t>
            </a:r>
            <a:endParaRPr lang="en-US" sz="2000"/>
          </a:p>
          <a:p>
            <a:pPr marL="0" indent="0">
              <a:buNone/>
              <a:defRPr sz="1600"/>
            </a:pPr>
            <a:endParaRPr sz="2000"/>
          </a:p>
          <a:p>
            <a:pPr>
              <a:defRPr sz="1600"/>
            </a:pPr>
            <a:r>
              <a:rPr sz="2000"/>
              <a:t>Developed by Aryan Panchal, </a:t>
            </a:r>
            <a:r>
              <a:rPr sz="2000" err="1"/>
              <a:t>Umang</a:t>
            </a:r>
            <a:r>
              <a:rPr sz="2000"/>
              <a:t> Patel, </a:t>
            </a:r>
            <a:r>
              <a:rPr sz="2000" err="1"/>
              <a:t>Kalp</a:t>
            </a:r>
            <a:r>
              <a:rPr sz="2000"/>
              <a:t> Shah.</a:t>
            </a:r>
            <a:endParaRPr lang="en-US" sz="2000"/>
          </a:p>
          <a:p>
            <a:pPr marL="0" indent="0">
              <a:buNone/>
              <a:defRPr sz="1600"/>
            </a:pPr>
            <a:endParaRPr sz="2000"/>
          </a:p>
          <a:p>
            <a:pPr>
              <a:defRPr sz="1600"/>
            </a:pPr>
            <a:r>
              <a:rPr sz="2000"/>
              <a:t>Enrollment Numbers: 205170686026, 205190686051, 205170686017.</a:t>
            </a:r>
            <a:endParaRPr lang="en-US" sz="2000"/>
          </a:p>
          <a:p>
            <a:pPr marL="0" indent="0">
              <a:buNone/>
              <a:defRPr sz="1600"/>
            </a:pPr>
            <a:endParaRPr sz="2000"/>
          </a:p>
          <a:p>
            <a:pPr>
              <a:defRPr sz="1600"/>
            </a:pPr>
            <a:r>
              <a:rPr sz="2000"/>
              <a:t>Guided by Prof. </a:t>
            </a:r>
            <a:r>
              <a:rPr sz="2000" err="1"/>
              <a:t>Khushali</a:t>
            </a:r>
            <a:r>
              <a:rPr sz="2000"/>
              <a:t> </a:t>
            </a:r>
            <a:r>
              <a:rPr sz="2000" err="1"/>
              <a:t>Vala</a:t>
            </a:r>
            <a:r>
              <a:rPr sz="2000"/>
              <a:t> at L.J. Institute of Computer Application.</a:t>
            </a:r>
            <a:endParaRPr lang="en-US" sz="2000"/>
          </a:p>
          <a:p>
            <a:pPr marL="0" indent="0">
              <a:buNone/>
              <a:defRPr sz="1600"/>
            </a:pPr>
            <a:endParaRPr sz="2000"/>
          </a:p>
          <a:p>
            <a:pPr>
              <a:defRPr sz="1600"/>
            </a:pPr>
            <a:r>
              <a:rPr sz="2000"/>
              <a:t>Group No: MCA_10_G30 | Presentation Date: April 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498571"/>
            <a:ext cx="78970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News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Stores news articles published by users, including titles, content, category association, media files, authorship, publication status, and engagement details.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F050178-2783-4216-AF5F-4817F66532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280317"/>
              </p:ext>
            </p:extLst>
          </p:nvPr>
        </p:nvGraphicFramePr>
        <p:xfrm>
          <a:off x="884381" y="2059709"/>
          <a:ext cx="7603837" cy="4299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0385">
                  <a:extLst>
                    <a:ext uri="{9D8B030D-6E8A-4147-A177-3AD203B41FA5}">
                      <a16:colId xmlns:a16="http://schemas.microsoft.com/office/drawing/2014/main" val="3529209793"/>
                    </a:ext>
                  </a:extLst>
                </a:gridCol>
                <a:gridCol w="1816904">
                  <a:extLst>
                    <a:ext uri="{9D8B030D-6E8A-4147-A177-3AD203B41FA5}">
                      <a16:colId xmlns:a16="http://schemas.microsoft.com/office/drawing/2014/main" val="1945104380"/>
                    </a:ext>
                  </a:extLst>
                </a:gridCol>
                <a:gridCol w="1671289">
                  <a:extLst>
                    <a:ext uri="{9D8B030D-6E8A-4147-A177-3AD203B41FA5}">
                      <a16:colId xmlns:a16="http://schemas.microsoft.com/office/drawing/2014/main" val="29042654"/>
                    </a:ext>
                  </a:extLst>
                </a:gridCol>
                <a:gridCol w="1379244">
                  <a:extLst>
                    <a:ext uri="{9D8B030D-6E8A-4147-A177-3AD203B41FA5}">
                      <a16:colId xmlns:a16="http://schemas.microsoft.com/office/drawing/2014/main" val="3816070893"/>
                    </a:ext>
                  </a:extLst>
                </a:gridCol>
                <a:gridCol w="1686015">
                  <a:extLst>
                    <a:ext uri="{9D8B030D-6E8A-4147-A177-3AD203B41FA5}">
                      <a16:colId xmlns:a16="http://schemas.microsoft.com/office/drawing/2014/main" val="2945272118"/>
                    </a:ext>
                  </a:extLst>
                </a:gridCol>
              </a:tblGrid>
              <a:tr h="2903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Sr No.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Constraints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206404"/>
                  </a:ext>
                </a:extLst>
              </a:tr>
              <a:tr h="2236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CharField(255)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 article title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8443490"/>
                  </a:ext>
                </a:extLst>
              </a:tr>
              <a:tr h="2236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Sub_title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CharField(255)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 article subtitle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402400"/>
                  </a:ext>
                </a:extLst>
              </a:tr>
              <a:tr h="417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ForeignKey(Category)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Category of the news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5414936"/>
                  </a:ext>
                </a:extLst>
              </a:tr>
              <a:tr h="2236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CharField(50)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Author of the news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463994"/>
                  </a:ext>
                </a:extLst>
              </a:tr>
              <a:tr h="417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RichTextField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Main content of the news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7059460"/>
                  </a:ext>
                </a:extLst>
              </a:tr>
              <a:tr h="625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CharField(255)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the news (PUBLISH/DRAFT)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4561999"/>
                  </a:ext>
                </a:extLst>
              </a:tr>
              <a:tr h="417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News_image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ImageField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Image associated with the news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4197202"/>
                  </a:ext>
                </a:extLst>
              </a:tr>
              <a:tr h="417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Likes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ManyToManyField(User)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Users who liked the news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7895372"/>
                  </a:ext>
                </a:extLst>
              </a:tr>
              <a:tr h="4173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Created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DateTimeField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 Now Add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 when news was created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8298403"/>
                  </a:ext>
                </a:extLst>
              </a:tr>
              <a:tr h="625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Updated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DateTimeField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 Now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 when news was last updated</a:t>
                      </a:r>
                      <a:endParaRPr lang="en-US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005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891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457199"/>
            <a:ext cx="789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Profile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Extends user information with additional personal and demographic details such as bio, gender, location, and profile images.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2132EF1-C7A0-4E29-8A72-37AF98A42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369809"/>
              </p:ext>
            </p:extLst>
          </p:nvPr>
        </p:nvGraphicFramePr>
        <p:xfrm>
          <a:off x="789708" y="2061801"/>
          <a:ext cx="7633856" cy="4255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6001">
                  <a:extLst>
                    <a:ext uri="{9D8B030D-6E8A-4147-A177-3AD203B41FA5}">
                      <a16:colId xmlns:a16="http://schemas.microsoft.com/office/drawing/2014/main" val="4250656566"/>
                    </a:ext>
                  </a:extLst>
                </a:gridCol>
                <a:gridCol w="1532636">
                  <a:extLst>
                    <a:ext uri="{9D8B030D-6E8A-4147-A177-3AD203B41FA5}">
                      <a16:colId xmlns:a16="http://schemas.microsoft.com/office/drawing/2014/main" val="4768111"/>
                    </a:ext>
                  </a:extLst>
                </a:gridCol>
                <a:gridCol w="1630098">
                  <a:extLst>
                    <a:ext uri="{9D8B030D-6E8A-4147-A177-3AD203B41FA5}">
                      <a16:colId xmlns:a16="http://schemas.microsoft.com/office/drawing/2014/main" val="360403280"/>
                    </a:ext>
                  </a:extLst>
                </a:gridCol>
                <a:gridCol w="1239391">
                  <a:extLst>
                    <a:ext uri="{9D8B030D-6E8A-4147-A177-3AD203B41FA5}">
                      <a16:colId xmlns:a16="http://schemas.microsoft.com/office/drawing/2014/main" val="248306386"/>
                    </a:ext>
                  </a:extLst>
                </a:gridCol>
                <a:gridCol w="2585730">
                  <a:extLst>
                    <a:ext uri="{9D8B030D-6E8A-4147-A177-3AD203B41FA5}">
                      <a16:colId xmlns:a16="http://schemas.microsoft.com/office/drawing/2014/main" val="4154015943"/>
                    </a:ext>
                  </a:extLst>
                </a:gridCol>
              </a:tblGrid>
              <a:tr h="536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 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532742"/>
                  </a:ext>
                </a:extLst>
              </a:tr>
              <a:tr h="536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OneToOneField(User)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 associated with the profile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50324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Phone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CharField(15)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Optional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phone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5546857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gender (M/F/O)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5767724"/>
                  </a:ext>
                </a:extLst>
              </a:tr>
              <a:tr h="536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Enrollment_number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CharField(12)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Unique, 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enrollment 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7675443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Profile_image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ImageField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Optional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profile picture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67848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Optional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bio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047689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CharField(30)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Optional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location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557622"/>
                  </a:ext>
                </a:extLst>
              </a:tr>
              <a:tr h="536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Auto Now Add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Timestamp when profile was created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8281437"/>
                  </a:ext>
                </a:extLst>
              </a:tr>
              <a:tr h="5363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Auto Now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Timestamp when profile was last updated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62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84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637070"/>
            <a:ext cx="789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Comments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Maintains user-generated comments associated with news posts, enabling interaction and discussion within the platform.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7339B9F-F05E-4807-968C-92BFF2BDAB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369719"/>
              </p:ext>
            </p:extLst>
          </p:nvPr>
        </p:nvGraphicFramePr>
        <p:xfrm>
          <a:off x="898235" y="2188181"/>
          <a:ext cx="7347530" cy="40327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0492">
                  <a:extLst>
                    <a:ext uri="{9D8B030D-6E8A-4147-A177-3AD203B41FA5}">
                      <a16:colId xmlns:a16="http://schemas.microsoft.com/office/drawing/2014/main" val="2824419289"/>
                    </a:ext>
                  </a:extLst>
                </a:gridCol>
                <a:gridCol w="924109">
                  <a:extLst>
                    <a:ext uri="{9D8B030D-6E8A-4147-A177-3AD203B41FA5}">
                      <a16:colId xmlns:a16="http://schemas.microsoft.com/office/drawing/2014/main" val="2843136353"/>
                    </a:ext>
                  </a:extLst>
                </a:gridCol>
                <a:gridCol w="1441808">
                  <a:extLst>
                    <a:ext uri="{9D8B030D-6E8A-4147-A177-3AD203B41FA5}">
                      <a16:colId xmlns:a16="http://schemas.microsoft.com/office/drawing/2014/main" val="3242949897"/>
                    </a:ext>
                  </a:extLst>
                </a:gridCol>
                <a:gridCol w="1174714">
                  <a:extLst>
                    <a:ext uri="{9D8B030D-6E8A-4147-A177-3AD203B41FA5}">
                      <a16:colId xmlns:a16="http://schemas.microsoft.com/office/drawing/2014/main" val="1547079601"/>
                    </a:ext>
                  </a:extLst>
                </a:gridCol>
                <a:gridCol w="3086407">
                  <a:extLst>
                    <a:ext uri="{9D8B030D-6E8A-4147-A177-3AD203B41FA5}">
                      <a16:colId xmlns:a16="http://schemas.microsoft.com/office/drawing/2014/main" val="3716003706"/>
                    </a:ext>
                  </a:extLst>
                </a:gridCol>
              </a:tblGrid>
              <a:tr h="724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 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793573"/>
                  </a:ext>
                </a:extLst>
              </a:tr>
              <a:tr h="724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News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ForeignKey(News)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News article associated with the comment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413337"/>
                  </a:ext>
                </a:extLst>
              </a:tr>
              <a:tr h="724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ForeignKey(User)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 who posted the comment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468"/>
                  </a:ext>
                </a:extLst>
              </a:tr>
              <a:tr h="4115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Comment text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6222816"/>
                  </a:ext>
                </a:extLst>
              </a:tr>
              <a:tr h="724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Auto Now Add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Timestamp when comment was created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6307351"/>
                  </a:ext>
                </a:extLst>
              </a:tr>
              <a:tr h="7242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Updated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Auto Now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Timestamp when comment was updated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4762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637070"/>
            <a:ext cx="789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Contact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Captures messages submitted through the contact form, including sender’s name, email, subject, and message content for admin review.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A36998-7826-4AD0-A85B-43A41290B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707470"/>
              </p:ext>
            </p:extLst>
          </p:nvPr>
        </p:nvGraphicFramePr>
        <p:xfrm>
          <a:off x="789708" y="1921162"/>
          <a:ext cx="7384476" cy="4299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5728">
                  <a:extLst>
                    <a:ext uri="{9D8B030D-6E8A-4147-A177-3AD203B41FA5}">
                      <a16:colId xmlns:a16="http://schemas.microsoft.com/office/drawing/2014/main" val="352678506"/>
                    </a:ext>
                  </a:extLst>
                </a:gridCol>
                <a:gridCol w="1017417">
                  <a:extLst>
                    <a:ext uri="{9D8B030D-6E8A-4147-A177-3AD203B41FA5}">
                      <a16:colId xmlns:a16="http://schemas.microsoft.com/office/drawing/2014/main" val="2941778765"/>
                    </a:ext>
                  </a:extLst>
                </a:gridCol>
                <a:gridCol w="1281617">
                  <a:extLst>
                    <a:ext uri="{9D8B030D-6E8A-4147-A177-3AD203B41FA5}">
                      <a16:colId xmlns:a16="http://schemas.microsoft.com/office/drawing/2014/main" val="3247999024"/>
                    </a:ext>
                  </a:extLst>
                </a:gridCol>
                <a:gridCol w="1275053">
                  <a:extLst>
                    <a:ext uri="{9D8B030D-6E8A-4147-A177-3AD203B41FA5}">
                      <a16:colId xmlns:a16="http://schemas.microsoft.com/office/drawing/2014/main" val="1768960486"/>
                    </a:ext>
                  </a:extLst>
                </a:gridCol>
                <a:gridCol w="3004661">
                  <a:extLst>
                    <a:ext uri="{9D8B030D-6E8A-4147-A177-3AD203B41FA5}">
                      <a16:colId xmlns:a16="http://schemas.microsoft.com/office/drawing/2014/main" val="3989935363"/>
                    </a:ext>
                  </a:extLst>
                </a:gridCol>
              </a:tblGrid>
              <a:tr h="999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 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359558"/>
                  </a:ext>
                </a:extLst>
              </a:tr>
              <a:tr h="5753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CharField(100)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 of the person contacting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8426054"/>
                  </a:ext>
                </a:extLst>
              </a:tr>
              <a:tr h="5753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Contact email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4847856"/>
                  </a:ext>
                </a:extLst>
              </a:tr>
              <a:tr h="5753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Subject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CharField(200)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Subject of the message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4445705"/>
                  </a:ext>
                </a:extLst>
              </a:tr>
              <a:tr h="5753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Message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TextField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Message content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76595"/>
                  </a:ext>
                </a:extLst>
              </a:tr>
              <a:tr h="9992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Created_at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DateTimeField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Auto Now Add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Timestamp when message was created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4187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41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7661A5-09E5-435A-BEE3-DB3C8F5E7ADC}"/>
              </a:ext>
            </a:extLst>
          </p:cNvPr>
          <p:cNvSpPr/>
          <p:nvPr/>
        </p:nvSpPr>
        <p:spPr>
          <a:xfrm>
            <a:off x="789708" y="637070"/>
            <a:ext cx="78970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Table Name: Login</a:t>
            </a:r>
          </a:p>
          <a:p>
            <a:r>
              <a:rPr lang="en-US"/>
              <a:t> </a:t>
            </a:r>
          </a:p>
          <a:p>
            <a:r>
              <a:rPr lang="en-US"/>
              <a:t>Table Description: Manages login credentials specifically focusing on email and password for secure authentication of users.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955E41B-85AC-4075-9E6E-653A27AE00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773375"/>
              </p:ext>
            </p:extLst>
          </p:nvPr>
        </p:nvGraphicFramePr>
        <p:xfrm>
          <a:off x="789708" y="2198255"/>
          <a:ext cx="7596910" cy="2964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9537">
                  <a:extLst>
                    <a:ext uri="{9D8B030D-6E8A-4147-A177-3AD203B41FA5}">
                      <a16:colId xmlns:a16="http://schemas.microsoft.com/office/drawing/2014/main" val="1676406724"/>
                    </a:ext>
                  </a:extLst>
                </a:gridCol>
                <a:gridCol w="1370368">
                  <a:extLst>
                    <a:ext uri="{9D8B030D-6E8A-4147-A177-3AD203B41FA5}">
                      <a16:colId xmlns:a16="http://schemas.microsoft.com/office/drawing/2014/main" val="3561564719"/>
                    </a:ext>
                  </a:extLst>
                </a:gridCol>
                <a:gridCol w="1562004">
                  <a:extLst>
                    <a:ext uri="{9D8B030D-6E8A-4147-A177-3AD203B41FA5}">
                      <a16:colId xmlns:a16="http://schemas.microsoft.com/office/drawing/2014/main" val="1139602601"/>
                    </a:ext>
                  </a:extLst>
                </a:gridCol>
                <a:gridCol w="1780074">
                  <a:extLst>
                    <a:ext uri="{9D8B030D-6E8A-4147-A177-3AD203B41FA5}">
                      <a16:colId xmlns:a16="http://schemas.microsoft.com/office/drawing/2014/main" val="1351640468"/>
                    </a:ext>
                  </a:extLst>
                </a:gridCol>
                <a:gridCol w="1984927">
                  <a:extLst>
                    <a:ext uri="{9D8B030D-6E8A-4147-A177-3AD203B41FA5}">
                      <a16:colId xmlns:a16="http://schemas.microsoft.com/office/drawing/2014/main" val="1036724790"/>
                    </a:ext>
                  </a:extLst>
                </a:gridCol>
              </a:tblGrid>
              <a:tr h="988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Sr No.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Constraints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7021747"/>
                  </a:ext>
                </a:extLst>
              </a:tr>
              <a:tr h="988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EmailField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Unique, 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email address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6908744"/>
                  </a:ext>
                </a:extLst>
              </a:tr>
              <a:tr h="9882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CharField(128)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Required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User's password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920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69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4312-FD5E-4CAC-BBDF-EB9FE1EE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Screenshots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2C7BAEC-05D8-4F47-9E4E-5335155A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5" y="1730951"/>
            <a:ext cx="8708610" cy="489859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CD2100-563C-4E6A-9FE7-11429958ECF3}"/>
              </a:ext>
            </a:extLst>
          </p:cNvPr>
          <p:cNvSpPr txBox="1"/>
          <p:nvPr/>
        </p:nvSpPr>
        <p:spPr>
          <a:xfrm>
            <a:off x="3967017" y="1232972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58457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50D0F-EB48-4BC4-A339-8A258308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036F5-A4BD-45C0-9EC1-8782DD05E0DF}"/>
              </a:ext>
            </a:extLst>
          </p:cNvPr>
          <p:cNvSpPr txBox="1"/>
          <p:nvPr/>
        </p:nvSpPr>
        <p:spPr>
          <a:xfrm>
            <a:off x="3872345" y="487918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155659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9FF91-E90E-44A6-A30F-E03377C4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795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420049-A3D7-4764-96B6-806193DDD913}"/>
              </a:ext>
            </a:extLst>
          </p:cNvPr>
          <p:cNvSpPr/>
          <p:nvPr/>
        </p:nvSpPr>
        <p:spPr>
          <a:xfrm>
            <a:off x="4221583" y="87982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Banner</a:t>
            </a:r>
          </a:p>
        </p:txBody>
      </p:sp>
    </p:spTree>
    <p:extLst>
      <p:ext uri="{BB962C8B-B14F-4D97-AF65-F5344CB8AC3E}">
        <p14:creationId xmlns:p14="http://schemas.microsoft.com/office/powerpoint/2010/main" val="186311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47CF-1A69-4E95-92DF-B667926D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442DBF-0CB2-46EB-932D-D9BD21356C1A}"/>
              </a:ext>
            </a:extLst>
          </p:cNvPr>
          <p:cNvSpPr/>
          <p:nvPr/>
        </p:nvSpPr>
        <p:spPr>
          <a:xfrm>
            <a:off x="4166164" y="477011"/>
            <a:ext cx="102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2738076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D37A4-BA3D-4DBC-A070-F5EB64F1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9616C0-5402-46D5-9C84-F90C4BD09EF8}"/>
              </a:ext>
            </a:extLst>
          </p:cNvPr>
          <p:cNvSpPr/>
          <p:nvPr/>
        </p:nvSpPr>
        <p:spPr>
          <a:xfrm>
            <a:off x="3679095" y="487918"/>
            <a:ext cx="1785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Category : Sports</a:t>
            </a:r>
          </a:p>
        </p:txBody>
      </p:sp>
    </p:spTree>
    <p:extLst>
      <p:ext uri="{BB962C8B-B14F-4D97-AF65-F5344CB8AC3E}">
        <p14:creationId xmlns:p14="http://schemas.microsoft.com/office/powerpoint/2010/main" val="162450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805608"/>
            <a:ext cx="6172200" cy="686246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</a:pPr>
            <a:r>
              <a:rPr spc="-8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5" y="1707357"/>
            <a:ext cx="7904798" cy="3842861"/>
          </a:xfrm>
          <a:prstGeom prst="rect">
            <a:avLst/>
          </a:prstGeom>
        </p:spPr>
        <p:txBody>
          <a:bodyPr vert="horz" wrap="square" lIns="0" tIns="28575" rIns="0" bIns="0" rtlCol="0">
            <a:noAutofit/>
          </a:bodyPr>
          <a:lstStyle/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 b="1">
                <a:latin typeface="Times New Roman" panose="02020603050405020304"/>
                <a:cs typeface="Times New Roman" panose="02020603050405020304"/>
              </a:rPr>
              <a:t>1.	Introduction</a:t>
            </a: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1.1.	Existing System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1.2.	Need for the New System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1.3.	Objective of the New System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1.4.	Problem Definition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1.5.	Core Components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1.6.	Project Profile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1.7.	Assumptions and Constraints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1.8.	Advantages and Limitations of the Proposed System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1.9.	Proposed Time Line Chart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 b="1">
                <a:latin typeface="Times New Roman" panose="02020603050405020304"/>
                <a:cs typeface="Times New Roman" panose="02020603050405020304"/>
              </a:rPr>
              <a:t>2.	Requirement Determination &amp; Analysis</a:t>
            </a: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2.1.	Requirement Determination	</a:t>
            </a:r>
          </a:p>
          <a:p>
            <a:pPr marL="9525">
              <a:spcBef>
                <a:spcPts val="225"/>
              </a:spcBef>
              <a:buSzPct val="95000"/>
              <a:tabLst>
                <a:tab pos="180499" algn="l"/>
              </a:tabLst>
            </a:pPr>
            <a:r>
              <a:rPr lang="en-US" altLang="en-US" sz="1650">
                <a:latin typeface="Times New Roman" panose="02020603050405020304"/>
                <a:cs typeface="Times New Roman" panose="02020603050405020304"/>
              </a:rPr>
              <a:t>2.2.	Targeted Users		</a:t>
            </a:r>
          </a:p>
          <a:p>
            <a:pPr marL="180499" indent="-170974">
              <a:spcBef>
                <a:spcPts val="225"/>
              </a:spcBef>
              <a:buSzPct val="95000"/>
              <a:buFont typeface="Wingdings" panose="05000000000000000000"/>
              <a:buChar char=""/>
              <a:tabLst>
                <a:tab pos="180499" algn="l"/>
              </a:tabLst>
            </a:pPr>
            <a:endParaRPr lang="en-US" altLang="en-US" sz="1650">
              <a:latin typeface="Times New Roman" panose="02020603050405020304"/>
              <a:cs typeface="Times New Roman" panose="02020603050405020304"/>
            </a:endParaRPr>
          </a:p>
          <a:p>
            <a:pPr marL="180499" indent="-170974">
              <a:spcBef>
                <a:spcPts val="225"/>
              </a:spcBef>
              <a:buSzPct val="95000"/>
              <a:buFont typeface="Wingdings" panose="05000000000000000000"/>
              <a:buChar char=""/>
              <a:tabLst>
                <a:tab pos="180499" algn="l"/>
              </a:tabLst>
            </a:pPr>
            <a:endParaRPr lang="en-US" altLang="en-US" sz="16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C2592-1CF3-430F-8B8E-46FE82C0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BBB2E-C758-4666-AB9F-1A79F041F04A}"/>
              </a:ext>
            </a:extLst>
          </p:cNvPr>
          <p:cNvSpPr/>
          <p:nvPr/>
        </p:nvSpPr>
        <p:spPr>
          <a:xfrm>
            <a:off x="3914993" y="504781"/>
            <a:ext cx="1314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Latest News</a:t>
            </a:r>
          </a:p>
        </p:txBody>
      </p:sp>
    </p:spTree>
    <p:extLst>
      <p:ext uri="{BB962C8B-B14F-4D97-AF65-F5344CB8AC3E}">
        <p14:creationId xmlns:p14="http://schemas.microsoft.com/office/powerpoint/2010/main" val="884950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AD65D-1C0E-44AB-B8F2-C5DF21DC3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2D8E2-41D8-4E25-89C1-CDF95FAE4675}"/>
              </a:ext>
            </a:extLst>
          </p:cNvPr>
          <p:cNvSpPr/>
          <p:nvPr/>
        </p:nvSpPr>
        <p:spPr>
          <a:xfrm>
            <a:off x="4221583" y="3244334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852204-EFC3-47DE-BBAB-3EFB55F5008E}"/>
              </a:ext>
            </a:extLst>
          </p:cNvPr>
          <p:cNvSpPr/>
          <p:nvPr/>
        </p:nvSpPr>
        <p:spPr>
          <a:xfrm>
            <a:off x="4221583" y="481052"/>
            <a:ext cx="847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Gallery</a:t>
            </a:r>
          </a:p>
        </p:txBody>
      </p:sp>
    </p:spTree>
    <p:extLst>
      <p:ext uri="{BB962C8B-B14F-4D97-AF65-F5344CB8AC3E}">
        <p14:creationId xmlns:p14="http://schemas.microsoft.com/office/powerpoint/2010/main" val="187135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764C-F672-4B67-B0D5-80878B09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B5402E-9E85-436C-9CEB-9C25353969BD}"/>
              </a:ext>
            </a:extLst>
          </p:cNvPr>
          <p:cNvSpPr/>
          <p:nvPr/>
        </p:nvSpPr>
        <p:spPr>
          <a:xfrm>
            <a:off x="3797012" y="487918"/>
            <a:ext cx="154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About Us Page</a:t>
            </a:r>
          </a:p>
        </p:txBody>
      </p:sp>
    </p:spTree>
    <p:extLst>
      <p:ext uri="{BB962C8B-B14F-4D97-AF65-F5344CB8AC3E}">
        <p14:creationId xmlns:p14="http://schemas.microsoft.com/office/powerpoint/2010/main" val="215630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78B74-677A-405E-8FFE-C00FE300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927"/>
            <a:ext cx="9144000" cy="5104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13818D-8F20-402A-BF0A-71E1A84F1404}"/>
              </a:ext>
            </a:extLst>
          </p:cNvPr>
          <p:cNvSpPr/>
          <p:nvPr/>
        </p:nvSpPr>
        <p:spPr>
          <a:xfrm>
            <a:off x="3565801" y="711261"/>
            <a:ext cx="1347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194681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2F5D7-6A6D-481A-B06C-44CE82B9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7633EE-B7F6-449E-9831-B0BFBB4E5462}"/>
              </a:ext>
            </a:extLst>
          </p:cNvPr>
          <p:cNvSpPr/>
          <p:nvPr/>
        </p:nvSpPr>
        <p:spPr>
          <a:xfrm>
            <a:off x="4221583" y="672584"/>
            <a:ext cx="1292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Profile Page</a:t>
            </a:r>
          </a:p>
        </p:txBody>
      </p:sp>
    </p:spTree>
    <p:extLst>
      <p:ext uri="{BB962C8B-B14F-4D97-AF65-F5344CB8AC3E}">
        <p14:creationId xmlns:p14="http://schemas.microsoft.com/office/powerpoint/2010/main" val="2024096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D85FE-1462-4F8A-BAC6-F6915E1C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1CAF8B-4BCE-4BEC-B7BF-9FD1884AC6FD}"/>
              </a:ext>
            </a:extLst>
          </p:cNvPr>
          <p:cNvSpPr/>
          <p:nvPr/>
        </p:nvSpPr>
        <p:spPr>
          <a:xfrm>
            <a:off x="3871167" y="353352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2419055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43480-839D-49E6-972F-C62D60F78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378F88-293E-42CC-8B47-CDAD2A7E6B3E}"/>
              </a:ext>
            </a:extLst>
          </p:cNvPr>
          <p:cNvSpPr/>
          <p:nvPr/>
        </p:nvSpPr>
        <p:spPr>
          <a:xfrm>
            <a:off x="4221583" y="3244334"/>
            <a:ext cx="700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1525304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3F579-8FA8-4BC2-9261-1ADEE63E1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4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C4B3D-FE6A-4F58-8F13-6EFD62D61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45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4F984-07FF-4934-941C-F0C68223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7C629-7E02-4949-A504-1881A3363D44}"/>
              </a:ext>
            </a:extLst>
          </p:cNvPr>
          <p:cNvSpPr/>
          <p:nvPr/>
        </p:nvSpPr>
        <p:spPr>
          <a:xfrm>
            <a:off x="3644695" y="291069"/>
            <a:ext cx="1854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Chart.js UI Library</a:t>
            </a:r>
          </a:p>
        </p:txBody>
      </p:sp>
    </p:spTree>
    <p:extLst>
      <p:ext uri="{BB962C8B-B14F-4D97-AF65-F5344CB8AC3E}">
        <p14:creationId xmlns:p14="http://schemas.microsoft.com/office/powerpoint/2010/main" val="102354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0034" y="986647"/>
            <a:ext cx="4783931" cy="461486"/>
          </a:xfrm>
        </p:spPr>
        <p:txBody>
          <a:bodyPr/>
          <a:lstStyle/>
          <a:p>
            <a:r>
              <a:rPr spc="-8" dirty="0">
                <a:sym typeface="+mn-ea"/>
              </a:rPr>
              <a:t>Outline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04" y="1872786"/>
            <a:ext cx="7769543" cy="38779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50" b="1" dirty="0"/>
              <a:t>  </a:t>
            </a:r>
            <a:r>
              <a:rPr lang="en-US" altLang="en-US" sz="1650" b="1" dirty="0"/>
              <a:t>3.	System Design</a:t>
            </a:r>
            <a:r>
              <a:rPr lang="en-US" altLang="en-US" sz="1650" dirty="0"/>
              <a:t>	</a:t>
            </a:r>
          </a:p>
          <a:p>
            <a:pPr marL="0" indent="0">
              <a:buNone/>
            </a:pPr>
            <a:r>
              <a:rPr lang="en-US" altLang="en-US" sz="1650" dirty="0"/>
              <a:t>3.1.	Use Case Diagram	</a:t>
            </a:r>
          </a:p>
          <a:p>
            <a:pPr marL="0" indent="0">
              <a:buNone/>
            </a:pPr>
            <a:r>
              <a:rPr lang="en-US" altLang="en-US" sz="1650" dirty="0"/>
              <a:t>3.2.	Class Diagram	</a:t>
            </a:r>
          </a:p>
          <a:p>
            <a:pPr marL="0" indent="0">
              <a:buNone/>
            </a:pPr>
            <a:r>
              <a:rPr lang="en-US" altLang="en-US" sz="1650" dirty="0"/>
              <a:t>3.3.	Activity  Diagram	</a:t>
            </a:r>
          </a:p>
          <a:p>
            <a:pPr marL="0" indent="0">
              <a:buNone/>
            </a:pPr>
            <a:r>
              <a:rPr lang="en-US" altLang="en-US" sz="1650" dirty="0"/>
              <a:t>3.4.	Data Dictionary	</a:t>
            </a:r>
          </a:p>
          <a:p>
            <a:pPr marL="0" indent="0">
              <a:buNone/>
            </a:pPr>
            <a:r>
              <a:rPr lang="en-US" altLang="en-US" sz="1650" b="1" dirty="0"/>
              <a:t>4.	Development</a:t>
            </a:r>
            <a:r>
              <a:rPr lang="en-US" altLang="en-US" sz="1650" dirty="0"/>
              <a:t>	</a:t>
            </a:r>
          </a:p>
          <a:p>
            <a:pPr marL="0" indent="0">
              <a:buNone/>
            </a:pPr>
            <a:r>
              <a:rPr lang="en-US" altLang="en-US" sz="1650" dirty="0"/>
              <a:t>4.1.	Coding Standards	</a:t>
            </a:r>
          </a:p>
          <a:p>
            <a:pPr marL="0" indent="0">
              <a:buNone/>
            </a:pPr>
            <a:r>
              <a:rPr lang="en-US" altLang="en-US" sz="1650"/>
              <a:t>4.2.      Screenshots</a:t>
            </a:r>
          </a:p>
          <a:p>
            <a:pPr marL="0" indent="0">
              <a:buNone/>
            </a:pPr>
            <a:r>
              <a:rPr lang="en-US" altLang="en-US" sz="1650" b="1">
                <a:sym typeface="+mn-ea"/>
              </a:rPr>
              <a:t>6.</a:t>
            </a:r>
            <a:r>
              <a:rPr lang="en-US" altLang="en-US" sz="1650">
                <a:sym typeface="+mn-ea"/>
              </a:rPr>
              <a:t>	</a:t>
            </a:r>
            <a:r>
              <a:rPr lang="en-US" altLang="en-US" sz="1650" b="1">
                <a:sym typeface="+mn-ea"/>
              </a:rPr>
              <a:t>Proposed Enhancements	</a:t>
            </a:r>
            <a:endParaRPr lang="en-US" altLang="en-US" sz="1650" b="1"/>
          </a:p>
          <a:p>
            <a:pPr marL="0" indent="0">
              <a:buNone/>
            </a:pPr>
            <a:r>
              <a:rPr lang="en-US" altLang="en-US" sz="1650" b="1">
                <a:sym typeface="+mn-ea"/>
              </a:rPr>
              <a:t>7.	Conclusion	</a:t>
            </a:r>
            <a:endParaRPr lang="en-US" altLang="en-US" sz="1650" b="1"/>
          </a:p>
          <a:p>
            <a:pPr marL="0" indent="0">
              <a:buNone/>
            </a:pPr>
            <a:r>
              <a:rPr lang="en-US" altLang="en-US" sz="1650" b="1">
                <a:sym typeface="+mn-ea"/>
              </a:rPr>
              <a:t>8.	Bibliography	</a:t>
            </a:r>
            <a:endParaRPr lang="en-US" altLang="en-US" sz="1650" b="1"/>
          </a:p>
          <a:p>
            <a:pPr marL="0" indent="0">
              <a:buNone/>
            </a:pPr>
            <a:endParaRPr lang="en-US" altLang="en-US" sz="16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151EF-34C3-4BF2-AA9B-0EBE3FD7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30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09B52-A645-41EA-8E10-64959324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48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76B3D-2B43-4A54-9B98-CE557FC1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3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618DF3-6B25-45E5-B141-16E66867C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4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5F2E1-D79B-499B-8BFD-141BE586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53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462F3-F98C-440D-A818-FB3F06201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TESTING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Comprehensive manual testing was carried out to ensure the reliability of major modules.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Login Module</a:t>
            </a:r>
            <a:r>
              <a:rPr lang="en-US" sz="2000"/>
              <a:t>: Successfully tested for valid, invalid, and edge-case credential inputs.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Registration</a:t>
            </a:r>
            <a:r>
              <a:rPr lang="en-US" sz="2000"/>
              <a:t>: Checked for email uniqueness, password matching, and required field validation.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TESTING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r>
              <a:rPr lang="en-US" sz="2000" b="1"/>
              <a:t>Comment System</a:t>
            </a:r>
            <a:r>
              <a:rPr lang="en-US" sz="2000"/>
              <a:t>: Verified for comment creation, edit/delete functionality, and error handling.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Payment (Optional)</a:t>
            </a:r>
            <a:r>
              <a:rPr lang="en-US" sz="2000"/>
              <a:t>: Included checkout and card validation; tested both success and failure cases.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Overall, the system passed most tests with minor issues resolved promptly during development.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PROPOSED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Introduction of multilingual capabilities to make the platform more inclusive for diverse users.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Implementation of a powerful search system with filters by tags, categories, and authors.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Expanded user roles to include content editors, moderators, and department-specific admins.</a:t>
            </a:r>
          </a:p>
          <a:p>
            <a:pPr marL="0" indent="0"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PROPOSED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Real-time notifications to alert users about new posts, comments, or likes.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Admin analytics dashboard to track user activity, popular posts, and platform usage metrics.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Integration of a college calendar for events, and support for uploading video content.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Development of an API layer to connect with external tools or mobile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ApniNewz is a dynamic web application developed using Django and Python to streamline communication within college communities.</a:t>
            </a:r>
          </a:p>
          <a:p>
            <a:endParaRPr lang="en-US" sz="2000"/>
          </a:p>
          <a:p>
            <a:r>
              <a:rPr lang="en-US" sz="2000"/>
              <a:t>It allows students to access academic and event updates, creating a centralized source of truth for all institutional information.</a:t>
            </a:r>
          </a:p>
          <a:p>
            <a:endParaRPr lang="en-US" sz="2000"/>
          </a:p>
          <a:p>
            <a:r>
              <a:rPr lang="en-US" sz="2000"/>
              <a:t>This platform reduces the dependence on outdated methods like notice boards and unorganized WhatsApp groups.</a:t>
            </a:r>
          </a:p>
          <a:p>
            <a:endParaRPr lang="en-US" sz="2000"/>
          </a:p>
          <a:p>
            <a:r>
              <a:rPr lang="en-US" sz="2000"/>
              <a:t>Features like account creation, news posting, rich text formatting, and commenting enhance user interactivity and engagement.</a:t>
            </a:r>
          </a:p>
          <a:p>
            <a:endParaRPr lang="en-US"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ApniNewz successfully bridges the gap in campus communication by providing a feature-rich and user-friendly web platform.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It fulfills its goal of enhancing student-faculty interaction and offering a structured place for news sharing.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With strong foundational features and an Agile-based development model, it is scalable for future use and innovation.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The project also served as an excellent opportunity to apply and expand full-stack development skills using Django.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BOOKS</a:t>
            </a:r>
          </a:p>
          <a:p>
            <a:r>
              <a:rPr lang="en-US" sz="2000" i="1"/>
              <a:t>Django for Beginners</a:t>
            </a:r>
            <a:r>
              <a:rPr lang="en-US" sz="2000"/>
              <a:t> by William S. Vincent</a:t>
            </a:r>
          </a:p>
          <a:p>
            <a:r>
              <a:rPr lang="en-US" sz="2000" i="1"/>
              <a:t>Python Crash Course</a:t>
            </a:r>
            <a:r>
              <a:rPr lang="en-US" sz="2000"/>
              <a:t> by Eric Matthes</a:t>
            </a:r>
          </a:p>
          <a:p>
            <a:r>
              <a:rPr lang="en-US" sz="2000" i="1"/>
              <a:t>Clean Code: A Handbook of Agile Software Craftsmanship</a:t>
            </a:r>
            <a:r>
              <a:rPr lang="en-US" sz="2000"/>
              <a:t> by Robert C. Martin</a:t>
            </a:r>
          </a:p>
          <a:p>
            <a:r>
              <a:rPr lang="en-US" sz="2000" i="1"/>
              <a:t>Two Scoops of Django 3.x: Best Practices for the Django Web Framework</a:t>
            </a:r>
            <a:r>
              <a:rPr lang="en-US" sz="2000"/>
              <a:t> by Daniel Roy Greenfeld and Audrey Roy Greenfeld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ONLINE RESOURCES</a:t>
            </a:r>
          </a:p>
          <a:p>
            <a:r>
              <a:rPr lang="en-US" sz="2000"/>
              <a:t>Codemy.com YouTube Playlist on Django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2"/>
              </a:rPr>
              <a:t>https://www.youtube.com/c/Codemycom</a:t>
            </a:r>
            <a:endParaRPr lang="en-US" sz="2000"/>
          </a:p>
          <a:p>
            <a:r>
              <a:rPr lang="en-US" sz="2000"/>
              <a:t>Django Documentation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3"/>
              </a:rPr>
              <a:t>https://docs.djangoproject.com/en/stable/</a:t>
            </a:r>
            <a:endParaRPr lang="en-US" sz="2000"/>
          </a:p>
          <a:p>
            <a:r>
              <a:rPr lang="en-US" sz="2000"/>
              <a:t>W3Schools Bootstrap Tutorial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4"/>
              </a:rPr>
              <a:t>https://www.w3schools.com/bootstrap4/</a:t>
            </a:r>
            <a:endParaRPr lang="en-US" sz="2000"/>
          </a:p>
          <a:p>
            <a:r>
              <a:rPr lang="en-US" sz="2000"/>
              <a:t>Real Python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5"/>
              </a:rPr>
              <a:t>https://realpython.com/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40239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RESEARCH PAPERS</a:t>
            </a:r>
            <a:endParaRPr lang="en-US" sz="2000"/>
          </a:p>
          <a:p>
            <a:r>
              <a:rPr lang="en-US" sz="2000"/>
              <a:t>"A Study on the Agile Software Development Process" – </a:t>
            </a:r>
            <a:r>
              <a:rPr lang="en-US" sz="2000" i="1"/>
              <a:t>Journal of Software Engineering</a:t>
            </a:r>
            <a:r>
              <a:rPr lang="en-US" sz="2000"/>
              <a:t>, 2021</a:t>
            </a:r>
          </a:p>
          <a:p>
            <a:r>
              <a:rPr lang="en-US" sz="2000"/>
              <a:t>"Web Application Security: A Survey of Best Practices" – </a:t>
            </a:r>
            <a:r>
              <a:rPr lang="en-US" sz="2000" i="1"/>
              <a:t>International Journal of Computer Science</a:t>
            </a:r>
            <a:r>
              <a:rPr lang="en-US" sz="2000"/>
              <a:t>, 2020</a:t>
            </a:r>
          </a:p>
          <a:p>
            <a:r>
              <a:rPr lang="en-US" sz="2000"/>
              <a:t>"A Comparative Study of Web Frameworks for Rapid Application Development" – </a:t>
            </a:r>
            <a:r>
              <a:rPr lang="en-US" sz="2000" i="1"/>
              <a:t>IJACSA</a:t>
            </a:r>
            <a:r>
              <a:rPr lang="en-US" sz="200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51554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TOOLS</a:t>
            </a:r>
          </a:p>
          <a:p>
            <a:r>
              <a:rPr lang="en-US" sz="2000"/>
              <a:t>GitHub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2"/>
              </a:rPr>
              <a:t>https://github.com/</a:t>
            </a:r>
            <a:endParaRPr lang="en-US" sz="2000"/>
          </a:p>
          <a:p>
            <a:r>
              <a:rPr lang="en-US" sz="2000"/>
              <a:t>Bootstrap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3"/>
              </a:rPr>
              <a:t>https://getbootstrap.com/</a:t>
            </a:r>
            <a:endParaRPr lang="en-US" sz="2000"/>
          </a:p>
          <a:p>
            <a:r>
              <a:rPr lang="en-US" sz="2000"/>
              <a:t>Django Framework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4"/>
              </a:rPr>
              <a:t>https://www.djangoproject.com/</a:t>
            </a:r>
            <a:endParaRPr lang="en-US" sz="2000"/>
          </a:p>
          <a:p>
            <a:r>
              <a:rPr lang="en-US" sz="2000"/>
              <a:t>OWASP Web Security Guidelines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solidFill>
                  <a:srgbClr val="0E0EFF"/>
                </a:solidFill>
              </a:rPr>
              <a:t>https://owasp.org/www-project-top-ten/</a:t>
            </a:r>
            <a:endParaRPr lang="en-US" sz="2000">
              <a:solidFill>
                <a:srgbClr val="0E0EFF"/>
              </a:solidFill>
            </a:endParaRPr>
          </a:p>
          <a:p>
            <a:pPr marL="0" indent="0">
              <a:buNone/>
            </a:pPr>
            <a:r>
              <a:rPr lang="en-US" sz="2000" b="1"/>
              <a:t>OTHERS</a:t>
            </a:r>
          </a:p>
          <a:p>
            <a:r>
              <a:rPr lang="en-US" sz="2000"/>
              <a:t>Stack Overflow (For troubleshooting and community discussions)</a:t>
            </a:r>
            <a:br>
              <a:rPr lang="en-US" sz="2000"/>
            </a:br>
            <a:r>
              <a:rPr lang="en-US" sz="2000"/>
              <a:t>🔗 </a:t>
            </a:r>
            <a:r>
              <a:rPr lang="en-US" sz="2000" u="sng">
                <a:hlinkClick r:id="rId5"/>
              </a:rPr>
              <a:t>https://stackoverflow.com/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2611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Most colleges use notice boards, emails, and informal chat groups for news updates, which are inefficient and often lead to missed information.</a:t>
            </a:r>
          </a:p>
          <a:p>
            <a:endParaRPr lang="en-US" sz="2000"/>
          </a:p>
          <a:p>
            <a:r>
              <a:rPr lang="en-US" sz="2000"/>
              <a:t>These traditional methods result in delays, fragmented communication, and low student involvement.</a:t>
            </a:r>
          </a:p>
          <a:p>
            <a:endParaRPr lang="en-US" sz="2000"/>
          </a:p>
          <a:p>
            <a:r>
              <a:rPr lang="en-US" sz="2000"/>
              <a:t>The lack of a unified and interactive system makes it difficult for students to stay informed in real-time.</a:t>
            </a:r>
          </a:p>
          <a:p>
            <a:endParaRPr lang="en-US" sz="2000"/>
          </a:p>
          <a:p>
            <a:r>
              <a:rPr lang="en-US" sz="2000"/>
              <a:t>A need exists for a modern digital platform tailored specifically to a college's internal communication ecosystem.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To provide a centralized and efficient platform for managing all college-related announcements and news.</a:t>
            </a:r>
          </a:p>
          <a:p>
            <a:endParaRPr lang="en-US" sz="2000"/>
          </a:p>
          <a:p>
            <a:r>
              <a:rPr lang="en-US" sz="2000"/>
              <a:t>Ensure faster, more reliable dissemination of updates to the student and faculty community.</a:t>
            </a:r>
          </a:p>
          <a:p>
            <a:endParaRPr lang="en-US" sz="2000"/>
          </a:p>
          <a:p>
            <a:r>
              <a:rPr lang="en-US" sz="2000"/>
              <a:t>Improve student involvement by allowing them to contribute, react, and comment on posts.</a:t>
            </a:r>
          </a:p>
          <a:p>
            <a:endParaRPr lang="en-US" sz="2000"/>
          </a:p>
          <a:p>
            <a:r>
              <a:rPr lang="en-US" sz="2000"/>
              <a:t>Make the platform accessible on mobile and desktop, ensuring all users can stay connected at all times.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/>
              <a:t>Authentication</a:t>
            </a:r>
            <a:r>
              <a:rPr lang="en-US" sz="2000"/>
              <a:t>: A secure system for user registration, login, and password reset to manage access and personalization.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Post Management</a:t>
            </a:r>
            <a:r>
              <a:rPr lang="en-US" sz="2000"/>
              <a:t>: Allows users to create, edit, delete, and categorize posts to maintain organized content flow.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Commenting</a:t>
            </a:r>
            <a:r>
              <a:rPr lang="en-US" sz="2000"/>
              <a:t>: Enables discussion by allowing users to leave comments and respond to others, promoting collaboration.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Likes/Unlikes</a:t>
            </a:r>
            <a:r>
              <a:rPr lang="en-US" sz="2000"/>
              <a:t>: Simple interaction tools that let users express appreciation or feedback on news posts.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CORE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000"/>
          </a:p>
          <a:p>
            <a:r>
              <a:rPr lang="en-US" sz="2000" b="1"/>
              <a:t>Profile</a:t>
            </a:r>
            <a:r>
              <a:rPr lang="en-US" sz="2000"/>
              <a:t>: Each user has a customizable profile with pictures, bio, and optional social media links.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Responsive UI</a:t>
            </a:r>
            <a:r>
              <a:rPr lang="en-US" sz="2000"/>
              <a:t>: Built using Bootstrap, the site is mobile-friendly and functions seamlessly on all screen sizes.</a:t>
            </a:r>
          </a:p>
          <a:p>
            <a:pPr marL="0" indent="0">
              <a:buNone/>
            </a:pPr>
            <a:endParaRPr lang="en-US" sz="2000"/>
          </a:p>
          <a:p>
            <a:r>
              <a:rPr lang="en-US" sz="2000" b="1"/>
              <a:t>Image &amp; Rich Text Support</a:t>
            </a:r>
            <a:r>
              <a:rPr lang="en-US" sz="2000"/>
              <a:t>: CKEditor integration enables formatting and media embedding within posts.</a:t>
            </a:r>
          </a:p>
          <a:p>
            <a:pPr marL="0" indent="0"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2179</Words>
  <Application>Microsoft Office PowerPoint</Application>
  <PresentationFormat>On-screen Show (4:3)</PresentationFormat>
  <Paragraphs>459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Times New Roman</vt:lpstr>
      <vt:lpstr>Wingdings</vt:lpstr>
      <vt:lpstr>Office Theme</vt:lpstr>
      <vt:lpstr>ApniNewz</vt:lpstr>
      <vt:lpstr>ApniNewz – College News Blog Platform</vt:lpstr>
      <vt:lpstr>Outline</vt:lpstr>
      <vt:lpstr>Outline</vt:lpstr>
      <vt:lpstr>INTRODUCTION</vt:lpstr>
      <vt:lpstr>PROBLEM STATEMENT</vt:lpstr>
      <vt:lpstr>OBJECTIVES</vt:lpstr>
      <vt:lpstr>CORE FEATURES</vt:lpstr>
      <vt:lpstr>CORE FEATURES</vt:lpstr>
      <vt:lpstr>TECHNOLOGY STACK</vt:lpstr>
      <vt:lpstr>TECHNOLOGY STACK</vt:lpstr>
      <vt:lpstr>SYSTEM DESIGN</vt:lpstr>
      <vt:lpstr>SYSTEM DESIGN</vt:lpstr>
      <vt:lpstr>PowerPoint Presentation</vt:lpstr>
      <vt:lpstr>PowerPoint Presentation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HIGHLIGHTS</vt:lpstr>
      <vt:lpstr>TESTING HIGHLIGHTS</vt:lpstr>
      <vt:lpstr>PROPOSED ENHANCEMENTS</vt:lpstr>
      <vt:lpstr>PROPOSED ENHANCEMENTS</vt:lpstr>
      <vt:lpstr>Conclusion</vt:lpstr>
      <vt:lpstr>BIBLIOGRAPHY</vt:lpstr>
      <vt:lpstr>BIBLIOGRAPHY</vt:lpstr>
      <vt:lpstr>BIBLIOGRAPHY</vt:lpstr>
      <vt:lpstr>BIBLIOGRAPHY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ApniNewz – College News Blog Platform</dc:title>
  <dc:subject/>
  <dc:creator>LENOVO</dc:creator>
  <cp:keywords/>
  <dc:description>generated using python-pptx</dc:description>
  <cp:lastModifiedBy>LENOVO</cp:lastModifiedBy>
  <cp:revision>25</cp:revision>
  <dcterms:created xsi:type="dcterms:W3CDTF">2013-01-27T09:14:16Z</dcterms:created>
  <dcterms:modified xsi:type="dcterms:W3CDTF">2025-05-09T06:32:46Z</dcterms:modified>
  <cp:category/>
</cp:coreProperties>
</file>